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2" r:id="rId4"/>
    <p:sldMasterId id="2147483733" r:id="rId5"/>
  </p:sldMasterIdLst>
  <p:notesMasterIdLst>
    <p:notesMasterId r:id="rId12"/>
  </p:notesMasterIdLst>
  <p:handoutMasterIdLst>
    <p:handoutMasterId r:id="rId13"/>
  </p:handoutMasterIdLst>
  <p:sldIdLst>
    <p:sldId id="432" r:id="rId6"/>
    <p:sldId id="439" r:id="rId7"/>
    <p:sldId id="440" r:id="rId8"/>
    <p:sldId id="435" r:id="rId9"/>
    <p:sldId id="437" r:id="rId10"/>
    <p:sldId id="436" r:id="rId11"/>
  </p:sldIdLst>
  <p:sldSz cx="12192000" cy="6858000"/>
  <p:notesSz cx="7010400" cy="92360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66062D-BF3E-40B8-A799-8DA0812C3A92}">
          <p14:sldIdLst>
            <p14:sldId id="432"/>
            <p14:sldId id="439"/>
            <p14:sldId id="440"/>
            <p14:sldId id="435"/>
            <p14:sldId id="437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0D6A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461" autoAdjust="0"/>
  </p:normalViewPr>
  <p:slideViewPr>
    <p:cSldViewPr>
      <p:cViewPr varScale="1">
        <p:scale>
          <a:sx n="110" d="100"/>
          <a:sy n="110" d="100"/>
        </p:scale>
        <p:origin x="390" y="234"/>
      </p:cViewPr>
      <p:guideLst>
        <p:guide orient="horz" pos="4176"/>
        <p:guide pos="3840"/>
        <p:guide orient="horz" pos="1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EB67-DA54-453A-9F37-77CED02C66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1B45-48E8-40DF-A365-B6CB58EF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83" y="8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1D62-1519-4426-A2F2-6DFC3A8EF7E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5311"/>
            <a:ext cx="5608320" cy="36362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772506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83" y="8772506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3B3E-8DC7-4709-9D82-49BF535F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idc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@IDC" TargetMode="External"/><Relationship Id="rId5" Type="http://schemas.openxmlformats.org/officeDocument/2006/relationships/hyperlink" Target="https://www.linkedin.com/company/idc" TargetMode="Externa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47" y="1346387"/>
            <a:ext cx="12192000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79" y="3429001"/>
            <a:ext cx="11079443" cy="1789552"/>
          </a:xfrm>
        </p:spPr>
        <p:txBody>
          <a:bodyPr anchor="b">
            <a:noAutofit/>
          </a:bodyPr>
          <a:lstStyle>
            <a:lvl1pPr algn="r">
              <a:lnSpc>
                <a:spcPts val="3400"/>
              </a:lnSpc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78" y="5218553"/>
            <a:ext cx="9250643" cy="1258447"/>
          </a:xfrm>
        </p:spPr>
        <p:txBody>
          <a:bodyPr anchor="t">
            <a:norm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1" y="533400"/>
            <a:ext cx="2895600" cy="557173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9044921" y="6477000"/>
            <a:ext cx="2590800" cy="318831"/>
          </a:xfrm>
        </p:spPr>
        <p:txBody>
          <a:bodyPr/>
          <a:lstStyle/>
          <a:p>
            <a:r>
              <a:rPr lang="en-US"/>
              <a:t>© IDC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12151"/>
          <a:stretch/>
        </p:blipFill>
        <p:spPr>
          <a:xfrm>
            <a:off x="-1" y="-319"/>
            <a:ext cx="48030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901521"/>
            <a:ext cx="3898393" cy="258865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637" y="901522"/>
            <a:ext cx="6617164" cy="42917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12151"/>
          <a:stretch/>
        </p:blipFill>
        <p:spPr>
          <a:xfrm>
            <a:off x="7388993" y="0"/>
            <a:ext cx="4803007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72400" y="901521"/>
            <a:ext cx="3898393" cy="258865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01522"/>
            <a:ext cx="6617164" cy="42917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600201"/>
            <a:ext cx="10820400" cy="4525963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 rot="5400000">
            <a:off x="-91496" y="6247324"/>
            <a:ext cx="879094" cy="342260"/>
            <a:chOff x="3260468" y="5276893"/>
            <a:chExt cx="879094" cy="256695"/>
          </a:xfrm>
        </p:grpSpPr>
        <p:sp>
          <p:nvSpPr>
            <p:cNvPr id="8" name="Rectangle 7"/>
            <p:cNvSpPr/>
            <p:nvPr userDrawn="1"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14350" y="4900084"/>
            <a:ext cx="1143002" cy="48683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16455" y="5627562"/>
            <a:ext cx="1165276" cy="486833"/>
          </a:xfrm>
        </p:spPr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-526442" y="1034760"/>
            <a:ext cx="1891435" cy="363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62000" y="1874839"/>
            <a:ext cx="10820400" cy="315436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Name </a:t>
            </a:r>
            <a:br>
              <a:rPr lang="en-US" dirty="0"/>
            </a:br>
            <a:r>
              <a:rPr lang="en-US" dirty="0"/>
              <a:t>Email </a:t>
            </a:r>
            <a:br>
              <a:rPr lang="en-US" dirty="0"/>
            </a:br>
            <a:r>
              <a:rPr lang="en-US" dirty="0"/>
              <a:t>Phone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0"/>
            <a:ext cx="12192000" cy="1600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762000" y="274638"/>
            <a:ext cx="10820400" cy="10969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239000" y="4800600"/>
            <a:ext cx="5574944" cy="1326592"/>
            <a:chOff x="5826025" y="5539206"/>
            <a:chExt cx="5574944" cy="1326592"/>
          </a:xfrm>
        </p:grpSpPr>
        <p:grpSp>
          <p:nvGrpSpPr>
            <p:cNvPr id="15" name="Group 14"/>
            <p:cNvGrpSpPr/>
            <p:nvPr/>
          </p:nvGrpSpPr>
          <p:grpSpPr>
            <a:xfrm>
              <a:off x="5826025" y="5778931"/>
              <a:ext cx="457200" cy="1086867"/>
              <a:chOff x="5826025" y="5778931"/>
              <a:chExt cx="457200" cy="1086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6025" y="6270052"/>
                <a:ext cx="457200" cy="59574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297" y="5778931"/>
                <a:ext cx="393928" cy="54868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826025" y="5539206"/>
              <a:ext cx="5574944" cy="1287996"/>
              <a:chOff x="5805769" y="5484383"/>
              <a:chExt cx="5574944" cy="12879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805769" y="6249159"/>
                <a:ext cx="4038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400" b="1" dirty="0">
                    <a:latin typeface="Open Sans" panose="020B0606030504020204"/>
                  </a:rPr>
                  <a:t>LinkedIn</a:t>
                </a:r>
              </a:p>
              <a:p>
                <a:pPr lvl="1"/>
                <a:r>
                  <a:rPr lang="en-US" sz="1400" dirty="0">
                    <a:latin typeface="Open Sans" panose="020B0606030504020204"/>
                    <a:hlinkClick r:id="rId5"/>
                  </a:rPr>
                  <a:t>https://www.linkedin.com/company/idc</a:t>
                </a:r>
                <a:r>
                  <a:rPr lang="en-US" sz="1400" dirty="0">
                    <a:latin typeface="Open Sans" panose="020B0606030504020204"/>
                  </a:rPr>
                  <a:t>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05769" y="5484383"/>
                <a:ext cx="55749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endParaRPr lang="en-US" sz="1600" dirty="0">
                  <a:latin typeface="Open Sans" panose="020B0606030504020204"/>
                </a:endParaRPr>
              </a:p>
              <a:p>
                <a:pPr lvl="1"/>
                <a:r>
                  <a:rPr lang="en-US" sz="1400" b="1" dirty="0">
                    <a:latin typeface="Open Sans" panose="020B0606030504020204"/>
                  </a:rPr>
                  <a:t>Twitter</a:t>
                </a:r>
              </a:p>
              <a:p>
                <a:pPr lvl="1"/>
                <a:r>
                  <a:rPr lang="en-US" sz="1400" dirty="0">
                    <a:latin typeface="Open Sans" panose="020B0606030504020204"/>
                    <a:hlinkClick r:id="rId6"/>
                  </a:rPr>
                  <a:t>https://twitter.com/@IDC</a:t>
                </a:r>
                <a:r>
                  <a:rPr lang="en-US" sz="1400" dirty="0">
                    <a:latin typeface="Open Sans" panose="020B0606030504020204"/>
                  </a:rPr>
                  <a:t> </a:t>
                </a:r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760693" y="2955700"/>
            <a:ext cx="1767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www.idc.com</a:t>
            </a: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5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Custom Solution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35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Energy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80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Financial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04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7690"/>
            <a:ext cx="10820400" cy="4525963"/>
          </a:xfrm>
        </p:spPr>
        <p:txBody>
          <a:bodyPr>
            <a:normAutofit/>
          </a:bodyPr>
          <a:lstStyle>
            <a:lvl1pPr>
              <a:defRPr sz="2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Government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76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Health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43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Manufacturing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23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Retail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7690"/>
            <a:ext cx="10820400" cy="4525963"/>
          </a:xfrm>
        </p:spPr>
        <p:txBody>
          <a:bodyPr>
            <a:normAutofit/>
          </a:bodyPr>
          <a:lstStyle>
            <a:lvl1pPr>
              <a:defRPr sz="2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74638"/>
            <a:ext cx="10820400" cy="944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t="39162" b="55419"/>
          <a:stretch/>
        </p:blipFill>
        <p:spPr>
          <a:xfrm>
            <a:off x="0" y="1397000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30884" b="8423"/>
          <a:stretch/>
        </p:blipFill>
        <p:spPr>
          <a:xfrm>
            <a:off x="-1058" y="0"/>
            <a:ext cx="12192000" cy="16129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1096961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30884" b="24325"/>
          <a:stretch/>
        </p:blipFill>
        <p:spPr>
          <a:xfrm>
            <a:off x="100" y="0"/>
            <a:ext cx="12192000" cy="11902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10820400" cy="5001087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864095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52324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52345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087562"/>
            <a:ext cx="5234517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87562"/>
            <a:ext cx="5389033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/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70547" y="1447800"/>
            <a:ext cx="10811853" cy="1273411"/>
          </a:xfrm>
          <a:prstGeom prst="rect">
            <a:avLst/>
          </a:prstGeom>
          <a:solidFill>
            <a:srgbClr val="164C8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B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70547" y="2714221"/>
            <a:ext cx="10811853" cy="1273411"/>
          </a:xfrm>
          <a:prstGeom prst="rect">
            <a:avLst/>
          </a:prstGeom>
          <a:solidFill>
            <a:srgbClr val="2279BC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entagon 7"/>
          <p:cNvSpPr>
            <a:spLocks noChangeAspect="1"/>
          </p:cNvSpPr>
          <p:nvPr userDrawn="1"/>
        </p:nvSpPr>
        <p:spPr>
          <a:xfrm>
            <a:off x="762000" y="1447800"/>
            <a:ext cx="1163797" cy="1273410"/>
          </a:xfrm>
          <a:prstGeom prst="homePlate">
            <a:avLst>
              <a:gd name="adj" fmla="val 31573"/>
            </a:avLst>
          </a:prstGeom>
          <a:solidFill>
            <a:srgbClr val="164C8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70547" y="3989187"/>
            <a:ext cx="10811853" cy="1273411"/>
          </a:xfrm>
          <a:prstGeom prst="rect">
            <a:avLst/>
          </a:prstGeom>
          <a:solidFill>
            <a:srgbClr val="54A4E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entagon 9"/>
          <p:cNvSpPr>
            <a:spLocks noChangeAspect="1"/>
          </p:cNvSpPr>
          <p:nvPr userDrawn="1"/>
        </p:nvSpPr>
        <p:spPr>
          <a:xfrm>
            <a:off x="762000" y="2714221"/>
            <a:ext cx="1163797" cy="1273410"/>
          </a:xfrm>
          <a:prstGeom prst="homePlate">
            <a:avLst>
              <a:gd name="adj" fmla="val 31573"/>
            </a:avLst>
          </a:prstGeom>
          <a:solidFill>
            <a:srgbClr val="2279B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" name="Pentagon 10"/>
          <p:cNvSpPr>
            <a:spLocks noChangeAspect="1"/>
          </p:cNvSpPr>
          <p:nvPr userDrawn="1"/>
        </p:nvSpPr>
        <p:spPr>
          <a:xfrm>
            <a:off x="762000" y="3989187"/>
            <a:ext cx="1163797" cy="1273410"/>
          </a:xfrm>
          <a:prstGeom prst="homePlate">
            <a:avLst>
              <a:gd name="adj" fmla="val 28299"/>
            </a:avLst>
          </a:prstGeom>
          <a:solidFill>
            <a:srgbClr val="54A4E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031702" y="1672854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31702" y="2939275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031702" y="4214241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7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10820400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61701"/>
            <a:ext cx="1082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3400" y="6477000"/>
            <a:ext cx="2590800" cy="31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© 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307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7" r:id="rId3"/>
    <p:sldLayoutId id="2147483715" r:id="rId4"/>
    <p:sldLayoutId id="2147483725" r:id="rId5"/>
    <p:sldLayoutId id="2147483716" r:id="rId6"/>
    <p:sldLayoutId id="2147483717" r:id="rId7"/>
    <p:sldLayoutId id="2147483718" r:id="rId8"/>
    <p:sldLayoutId id="2147483726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30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lang="en-US" sz="2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20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74000"/>
        <a:buFont typeface="Wingdings" charset="2"/>
        <a:buChar char="§"/>
        <a:defRPr lang="en-US" sz="1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10820400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61701"/>
            <a:ext cx="1082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3400" y="6477000"/>
            <a:ext cx="2590800" cy="31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© IDC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307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79362-658A-E344-B7E9-F19991414F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lang="en-US" sz="2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20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74000"/>
        <a:buFont typeface="Wingdings" charset="2"/>
        <a:buChar char="§"/>
        <a:defRPr lang="en-US" sz="1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IDC Market Glance: Edge Infrastructure, 1Q21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Dave McCarthy, Max Pepper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IDC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6A6775-466A-490B-A013-5C3BB0C6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0"/>
            <a:ext cx="11034716" cy="64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1A42C-43E7-4A43-9703-24CDC5E9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6217-867B-43D7-9267-A9ACC94F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43EF13-2E1E-4EFC-A5B7-92B11BDD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IDC’s Take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F7ECDA7-B767-47EC-BA4B-5A6F03A7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57690"/>
            <a:ext cx="10820400" cy="477961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Edge is a distributed computing paradigm that includes the deployment of infrastructure and applications outside of centralized datacenters as close as necessary to where data is generated and consumed.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Demand for edge solutions has created a competitive market with growth opportunities for OEMs, ISVs, and service providers: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Hardware OEMs have introduced edge specific designs in a variety of form factors with an emphasis on ruggedization, remote management, security, and OT integration.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ISVs are addressing the shift of enterprise workloads from virtual machines to containers with solutions based on Kubernetes optimized for edge deployments.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Cloud service providers are extending IaaS and PaaS to the edge with hardware and software that can be deployed on-premises or in the field.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Communications service providers are developing multi-access edge compute (MEC) solutions based on multiple access methods including LTE, 5G, LPWAN, and fiber.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CDNs are leveraging their existing network footprint to deliver edge compute capabilities in addition to content delivery and security services.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Colocation providers are enabling organizations to strategically place infrastructure in facilities with geographic proximity to users and customers.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It is uncommon for any one supplier to satisfy all requirements for an edge solution, leading to an increase in partnerships and alliances.</a:t>
            </a:r>
          </a:p>
        </p:txBody>
      </p:sp>
    </p:spTree>
    <p:extLst>
      <p:ext uri="{BB962C8B-B14F-4D97-AF65-F5344CB8AC3E}">
        <p14:creationId xmlns:p14="http://schemas.microsoft.com/office/powerpoint/2010/main" val="39438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847589"/>
            <a:ext cx="10820400" cy="3629411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Heavy Edge</a:t>
            </a:r>
          </a:p>
          <a:p>
            <a:pPr lvl="1"/>
            <a:r>
              <a:rPr lang="en-US" sz="1400" dirty="0"/>
              <a:t>Heavy edge computing platforms are meant to perform sophisticated computing tasks but adapted for the edge location or deployment.</a:t>
            </a:r>
          </a:p>
          <a:p>
            <a:pPr lvl="1"/>
            <a:r>
              <a:rPr lang="en-US" sz="1400" dirty="0"/>
              <a:t>These platforms are usually a variant of core general-purpose computing platforms (servers) that are built with datacenter-grade industry-standard components, feature ruggedized packaging, and onboard control and data acquisition hardware.</a:t>
            </a:r>
          </a:p>
          <a:p>
            <a:pPr>
              <a:spcBef>
                <a:spcPts val="1800"/>
              </a:spcBef>
            </a:pPr>
            <a:r>
              <a:rPr lang="en-US" sz="1600" b="1" dirty="0"/>
              <a:t>Light Edge</a:t>
            </a:r>
          </a:p>
          <a:p>
            <a:pPr lvl="1"/>
            <a:r>
              <a:rPr lang="en-US" sz="1400" dirty="0"/>
              <a:t>Light edge platforms — also known as edge gateways — are designed with low-power components (such as </a:t>
            </a:r>
            <a:r>
              <a:rPr lang="en-US" sz="1400" dirty="0" err="1"/>
              <a:t>fanless</a:t>
            </a:r>
            <a:r>
              <a:rPr lang="en-US" sz="1400" dirty="0"/>
              <a:t> processors and low-power memory and flash).</a:t>
            </a:r>
          </a:p>
          <a:p>
            <a:pPr lvl="1"/>
            <a:r>
              <a:rPr lang="en-US" sz="1400" dirty="0"/>
              <a:t>Most of these devices are designed for running limited or single functions in environments wherein power and cooling availability is limited with a diverse set of form factors.</a:t>
            </a:r>
          </a:p>
          <a:p>
            <a:pPr>
              <a:spcBef>
                <a:spcPts val="1800"/>
              </a:spcBef>
            </a:pPr>
            <a:r>
              <a:rPr lang="en-US" sz="1600" b="1" dirty="0"/>
              <a:t>Networking</a:t>
            </a:r>
          </a:p>
          <a:p>
            <a:pPr lvl="1"/>
            <a:r>
              <a:rPr lang="en-US" sz="1400" dirty="0"/>
              <a:t>Equipment that is primarily deployed to build and support the local, wide, or wireless networks that facilitate core-to-edge communications.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7304191" cy="9445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IDC Market Glance: Edge Infrastructure </a:t>
            </a:r>
            <a:r>
              <a:rPr lang="en-US" sz="3600" i="1" dirty="0"/>
              <a:t>Segment Definitions</a:t>
            </a:r>
            <a:endParaRPr lang="en-US" i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2321824"/>
            <a:ext cx="1082040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20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4000"/>
              <a:buFont typeface="Wingdings" charset="2"/>
              <a:buChar char="§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Hardware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A81C12-B50E-44CD-AAA1-48780A1E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09" y="274638"/>
            <a:ext cx="3396616" cy="1603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67250" y="796925"/>
            <a:ext cx="3396616" cy="108156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72848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832349"/>
            <a:ext cx="9677400" cy="3760545"/>
          </a:xfrm>
        </p:spPr>
        <p:txBody>
          <a:bodyPr>
            <a:normAutofit/>
          </a:bodyPr>
          <a:lstStyle/>
          <a:p>
            <a:r>
              <a:rPr lang="en-US" sz="1600" b="1" dirty="0"/>
              <a:t>Infrastructure</a:t>
            </a:r>
          </a:p>
          <a:p>
            <a:pPr lvl="1"/>
            <a:r>
              <a:rPr lang="en-US" sz="1400" dirty="0"/>
              <a:t>Systems infrastructure software includes solutions that provide the basic foundational layers of software that enable bare metal infrastructure hardware resources to host higher-level application software.</a:t>
            </a:r>
          </a:p>
          <a:p>
            <a:pPr lvl="1"/>
            <a:r>
              <a:rPr lang="en-US" sz="1400" dirty="0"/>
              <a:t>This software provides the virtualization, container, orchestration, and management software used to configure, control, automate, and share the use of those resources across heterogeneous applications and user groups.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9445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IDC Market Glance: Edge Infrastructure </a:t>
            </a:r>
            <a:r>
              <a:rPr lang="en-US" sz="3600" i="1" dirty="0"/>
              <a:t>Segment Definitions</a:t>
            </a:r>
            <a:endParaRPr lang="en-US" i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2321824"/>
            <a:ext cx="1082040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20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4000"/>
              <a:buFont typeface="Wingdings" charset="2"/>
              <a:buChar char="§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Software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AEF2A6-8A5B-4381-A582-2AC251A1D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09" y="274638"/>
            <a:ext cx="3396616" cy="1603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339519-8AD7-433A-A96E-3188B92115E4}"/>
              </a:ext>
            </a:extLst>
          </p:cNvPr>
          <p:cNvSpPr/>
          <p:nvPr/>
        </p:nvSpPr>
        <p:spPr>
          <a:xfrm>
            <a:off x="8067250" y="276225"/>
            <a:ext cx="3396616" cy="50482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4B6CC-4311-43CA-B2BA-A280CF392A19}"/>
              </a:ext>
            </a:extLst>
          </p:cNvPr>
          <p:cNvSpPr/>
          <p:nvPr/>
        </p:nvSpPr>
        <p:spPr>
          <a:xfrm>
            <a:off x="8067250" y="1190625"/>
            <a:ext cx="3396616" cy="68786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52615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832349"/>
            <a:ext cx="5334000" cy="3760545"/>
          </a:xfrm>
        </p:spPr>
        <p:txBody>
          <a:bodyPr>
            <a:normAutofit/>
          </a:bodyPr>
          <a:lstStyle/>
          <a:p>
            <a:r>
              <a:rPr lang="en-US" sz="1600" b="1" dirty="0"/>
              <a:t>Cloud </a:t>
            </a:r>
          </a:p>
          <a:p>
            <a:pPr lvl="1"/>
            <a:r>
              <a:rPr lang="en-US" sz="1400" dirty="0"/>
              <a:t>Public cloud services are shared among unrelated enterprises and/or consumers, open to a largely unrestricted universe of potential users, and designed for a market, not a single enterprise.</a:t>
            </a:r>
          </a:p>
          <a:p>
            <a:pPr lvl="1"/>
            <a:r>
              <a:rPr lang="en-US" sz="1400" dirty="0"/>
              <a:t>Private cloud represents a pool of resources that are shared within a single enterprise.</a:t>
            </a:r>
          </a:p>
          <a:p>
            <a:pPr>
              <a:spcBef>
                <a:spcPts val="1800"/>
              </a:spcBef>
            </a:pPr>
            <a:r>
              <a:rPr lang="en-US" sz="1600" b="1" dirty="0"/>
              <a:t>Communications </a:t>
            </a:r>
          </a:p>
          <a:p>
            <a:pPr lvl="1"/>
            <a:r>
              <a:rPr lang="en-US" sz="1400" dirty="0"/>
              <a:t>This includes communications services by a network operator to connect edge and endpoints to core infrastructure.</a:t>
            </a:r>
          </a:p>
          <a:p>
            <a:pPr lvl="1"/>
            <a:r>
              <a:rPr lang="en-US" sz="1400" dirty="0"/>
              <a:t>Depending on the edge deployment scenario, there is a mix of fixed data services (Ethernet, MPLS, digital leased lines) and mobile services (LPWAN, LTE, 5G).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IDC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9445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IDC Market Glance: Edge Infrastructure </a:t>
            </a:r>
            <a:r>
              <a:rPr lang="en-US" sz="3600" i="1" dirty="0"/>
              <a:t>Segment Definitions</a:t>
            </a:r>
            <a:endParaRPr lang="en-US" i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2321824"/>
            <a:ext cx="1082040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20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4000"/>
              <a:buFont typeface="Wingdings" charset="2"/>
              <a:buChar char="§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Provisioned Services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248400" y="2832349"/>
            <a:ext cx="5334000" cy="376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20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4000"/>
              <a:buFont typeface="Wingdings" charset="2"/>
              <a:buChar char="§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60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600" b="1" dirty="0"/>
              <a:t>CDN</a:t>
            </a:r>
          </a:p>
          <a:p>
            <a:pPr lvl="1"/>
            <a:r>
              <a:rPr lang="en-US" sz="1400" dirty="0"/>
              <a:t>A content delivery network (CDN) facilitates the secure and timely delivery of content to end users within well-established performance and quality-of-service metrics.</a:t>
            </a:r>
          </a:p>
          <a:p>
            <a:pPr lvl="1"/>
            <a:r>
              <a:rPr lang="en-US" sz="1400" dirty="0"/>
              <a:t>A CDN is typically architected with a geographically dispersed network of cache or proxy servers, deployed centrally and in edge servers.</a:t>
            </a:r>
          </a:p>
          <a:p>
            <a:pPr>
              <a:spcBef>
                <a:spcPts val="1800"/>
              </a:spcBef>
            </a:pPr>
            <a:r>
              <a:rPr lang="en-US" sz="1600" b="1" dirty="0"/>
              <a:t>Colocation </a:t>
            </a:r>
          </a:p>
          <a:p>
            <a:pPr lvl="1"/>
            <a:r>
              <a:rPr lang="en-US" sz="1400" dirty="0"/>
              <a:t>Colocation services are defined as a customer's use of a third party's datacenter facilities (i.e., physical floor/cage/rack space, network capacity, and HVAC/power infrastructure).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8124BD-EC29-47A3-9BC9-6736EB03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09" y="274638"/>
            <a:ext cx="3396616" cy="1603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276322-38FE-4A89-BE2C-4B08EFE80DB0}"/>
              </a:ext>
            </a:extLst>
          </p:cNvPr>
          <p:cNvSpPr/>
          <p:nvPr/>
        </p:nvSpPr>
        <p:spPr>
          <a:xfrm>
            <a:off x="8067250" y="276225"/>
            <a:ext cx="3396616" cy="89217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201392630"/>
      </p:ext>
    </p:extLst>
  </p:cSld>
  <p:clrMapOvr>
    <a:masterClrMapping/>
  </p:clrMapOvr>
</p:sld>
</file>

<file path=ppt/theme/theme1.xml><?xml version="1.0" encoding="utf-8"?>
<a:theme xmlns:a="http://schemas.openxmlformats.org/drawingml/2006/main" name="IDC PowerPoint Template">
  <a:themeElements>
    <a:clrScheme name="Custom 2">
      <a:dk1>
        <a:srgbClr val="01010F"/>
      </a:dk1>
      <a:lt1>
        <a:sysClr val="window" lastClr="FFFFFF"/>
      </a:lt1>
      <a:dk2>
        <a:srgbClr val="164C82"/>
      </a:dk2>
      <a:lt2>
        <a:srgbClr val="54A4E2"/>
      </a:lt2>
      <a:accent1>
        <a:srgbClr val="2279BC"/>
      </a:accent1>
      <a:accent2>
        <a:srgbClr val="36AEC7"/>
      </a:accent2>
      <a:accent3>
        <a:srgbClr val="ACCB32"/>
      </a:accent3>
      <a:accent4>
        <a:srgbClr val="9E3D90"/>
      </a:accent4>
      <a:accent5>
        <a:srgbClr val="F8981D"/>
      </a:accent5>
      <a:accent6>
        <a:srgbClr val="FFCD07"/>
      </a:accent6>
      <a:hlink>
        <a:srgbClr val="164C82"/>
      </a:hlink>
      <a:folHlink>
        <a:srgbClr val="B7B7B7"/>
      </a:folHlink>
    </a:clrScheme>
    <a:fontScheme name="IDC Corporate 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C Market Glance.potx" id="{48E505B3-5FC2-4A7D-AF90-18D1B948D9F5}" vid="{6610575D-1A67-494F-9D3A-603E7EDB30A8}"/>
    </a:ext>
  </a:extLst>
</a:theme>
</file>

<file path=ppt/theme/theme2.xml><?xml version="1.0" encoding="utf-8"?>
<a:theme xmlns:a="http://schemas.openxmlformats.org/drawingml/2006/main" name="Products and Services Section Headers">
  <a:themeElements>
    <a:clrScheme name="Custom 2">
      <a:dk1>
        <a:srgbClr val="01010F"/>
      </a:dk1>
      <a:lt1>
        <a:sysClr val="window" lastClr="FFFFFF"/>
      </a:lt1>
      <a:dk2>
        <a:srgbClr val="164C82"/>
      </a:dk2>
      <a:lt2>
        <a:srgbClr val="54A4E2"/>
      </a:lt2>
      <a:accent1>
        <a:srgbClr val="2279BC"/>
      </a:accent1>
      <a:accent2>
        <a:srgbClr val="36AEC7"/>
      </a:accent2>
      <a:accent3>
        <a:srgbClr val="ACCB32"/>
      </a:accent3>
      <a:accent4>
        <a:srgbClr val="9E3D90"/>
      </a:accent4>
      <a:accent5>
        <a:srgbClr val="F8981D"/>
      </a:accent5>
      <a:accent6>
        <a:srgbClr val="FFCD07"/>
      </a:accent6>
      <a:hlink>
        <a:srgbClr val="164C82"/>
      </a:hlink>
      <a:folHlink>
        <a:srgbClr val="B7B7B7"/>
      </a:folHlink>
    </a:clrScheme>
    <a:fontScheme name="IDC Corporate 2017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C Market Glance.potx" id="{48E505B3-5FC2-4A7D-AF90-18D1B948D9F5}" vid="{E1AAA9E5-0176-4045-A213-4D576C7AFB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7E051ADE3DD48A575E4968020821D" ma:contentTypeVersion="2" ma:contentTypeDescription="Create a new document." ma:contentTypeScope="" ma:versionID="c294d27db4db6f81bdaa2529e3eaec24">
  <xsd:schema xmlns:xsd="http://www.w3.org/2001/XMLSchema" xmlns:xs="http://www.w3.org/2001/XMLSchema" xmlns:p="http://schemas.microsoft.com/office/2006/metadata/properties" xmlns:ns2="f7fc99a9-1408-4417-89aa-c9db333ca84a" targetNamespace="http://schemas.microsoft.com/office/2006/metadata/properties" ma:root="true" ma:fieldsID="2a64cc3c48d7eca7dcfbd1d5bdb1ab14" ns2:_="">
    <xsd:import namespace="f7fc99a9-1408-4417-89aa-c9db333ca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c99a9-1408-4417-89aa-c9db333ca8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fc99a9-1408-4417-89aa-c9db333ca84a">
      <UserInfo>
        <DisplayName>Hanna Lee</DisplayName>
        <AccountId>48</AccountId>
        <AccountType/>
      </UserInfo>
      <UserInfo>
        <DisplayName>Jiri Rybar</DisplayName>
        <AccountId>49</AccountId>
        <AccountType/>
      </UserInfo>
      <UserInfo>
        <DisplayName>Konstantinos Tolikas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6B212FF-5959-4756-8AAB-B41A4B876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c99a9-1408-4417-89aa-c9db333ca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A236D0-F6FA-4FC3-825A-87DB7DFC7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37D8A-52DB-4E7E-B47D-AD11FFFEC35B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f7fc99a9-1408-4417-89aa-c9db333ca84a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IDC Market Glance</Template>
  <TotalTime>1525</TotalTime>
  <Words>665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Open Sans</vt:lpstr>
      <vt:lpstr>IDC PowerPoint Template</vt:lpstr>
      <vt:lpstr>Products and Services Section Headers</vt:lpstr>
      <vt:lpstr>IDC Market Glance: Edge Infrastructure, 1Q21</vt:lpstr>
      <vt:lpstr>PowerPoint Presentation</vt:lpstr>
      <vt:lpstr>IDC’s Take</vt:lpstr>
      <vt:lpstr>IDC Market Glance: Edge Infrastructure Segment Definitions</vt:lpstr>
      <vt:lpstr>IDC Market Glance: Edge Infrastructure Segment Definitions</vt:lpstr>
      <vt:lpstr>IDC Market Glance: Edge Infrastructure Segment Definitions</vt:lpstr>
    </vt:vector>
  </TitlesOfParts>
  <Company>IDC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IDC Market Glance: [Area] [Quarter/Year]</dc:title>
  <dc:creator>Ganesh Naik</dc:creator>
  <cp:lastModifiedBy>Ellen Hughes</cp:lastModifiedBy>
  <cp:revision>23</cp:revision>
  <cp:lastPrinted>2016-09-23T17:50:30Z</cp:lastPrinted>
  <dcterms:created xsi:type="dcterms:W3CDTF">2021-01-13T07:58:14Z</dcterms:created>
  <dcterms:modified xsi:type="dcterms:W3CDTF">2021-01-28T19:46:19Z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0x0101001A87E051ADE3DD48A575E4968020821D</vt:lpwstr>
  </property>
</Properties>
</file>